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9" r:id="rId3"/>
    <p:sldId id="268" r:id="rId4"/>
    <p:sldId id="258" r:id="rId5"/>
    <p:sldId id="257" r:id="rId6"/>
    <p:sldId id="288" r:id="rId7"/>
    <p:sldId id="259" r:id="rId8"/>
    <p:sldId id="260" r:id="rId9"/>
    <p:sldId id="261" r:id="rId10"/>
    <p:sldId id="283" r:id="rId11"/>
    <p:sldId id="289" r:id="rId12"/>
    <p:sldId id="284" r:id="rId13"/>
    <p:sldId id="285" r:id="rId14"/>
    <p:sldId id="286" r:id="rId15"/>
    <p:sldId id="287" r:id="rId16"/>
    <p:sldId id="262" r:id="rId17"/>
    <p:sldId id="281" r:id="rId18"/>
    <p:sldId id="282" r:id="rId19"/>
    <p:sldId id="278" r:id="rId20"/>
    <p:sldId id="279" r:id="rId21"/>
    <p:sldId id="263" r:id="rId22"/>
    <p:sldId id="265" r:id="rId23"/>
    <p:sldId id="271" r:id="rId24"/>
    <p:sldId id="272" r:id="rId25"/>
    <p:sldId id="274" r:id="rId26"/>
    <p:sldId id="276" r:id="rId27"/>
    <p:sldId id="275" r:id="rId28"/>
    <p:sldId id="290" r:id="rId29"/>
    <p:sldId id="266" r:id="rId30"/>
    <p:sldId id="29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5EB42-5A67-4D57-8EE9-B3853A0BF7B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CC979-2059-4EC8-B521-22541912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0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CC979-2059-4EC8-B521-22541912D2E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59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CC979-2059-4EC8-B521-22541912D2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4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F6D4A-8CEC-1243-8549-7E5211AB38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61255-3F99-1A41-A6C1-8137D98E5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7D5D4-809A-AC4E-8BAB-19F67CF7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30AD6-A89B-9A4A-B442-D51774CB1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AC8D-C021-244E-8FFA-2E561F8EA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7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EA9D7-9CE1-174B-A2F4-AFE297775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5191C2-E554-8944-98D9-C81063DDA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F39A9-88C7-2A4A-B910-4286C4113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0896C-7CE1-9F49-BFF7-B9A783548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29CED-FC36-0645-9B3D-EF3AD49E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2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1B4C0-D1DF-164C-83E1-685B4C2C8F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161B41-78F7-AD43-A0E2-13FC77ED1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4FAD-C22F-8345-9BD5-0C6E9B4B7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83B5-FFB9-D140-BFB4-6375BA68A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88C54-E43F-2D46-9B4A-2EC5E0B8E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6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58B52-CD20-DC45-911A-FEF857B2D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23EAB-A8A2-2149-9FBB-2FA776B18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6E9A5-B7B2-D04B-AB48-E4F721DA1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BF0F-B8B8-3244-AAD3-10B8CA01E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BBEAD-D62F-3540-9125-616F7CCD9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0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FAA07-AFE5-9243-97BF-960502ACB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70CEE-2F31-0441-95CC-2C08F78DB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A6DA7-5436-4447-B399-C8A244EBA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1AEFA-D52A-554E-BC95-DFFAD4BD7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C9756-F08B-2A45-87EB-29317194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0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3B968-6F36-F54B-9FF4-2054B32D2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BC14-40CD-414E-8A28-2B4D77002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30ECF-9459-0A46-B99D-878DC5F85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2B7CC-6899-1643-B920-987CE49D9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9C33D-1503-1443-A3DD-AEBFBBC92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B6553-6C0B-2146-BBEB-1B6F8FDC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C4A02-DAC4-4842-978E-5A57AA70E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5C2DA-D67F-FF4C-852A-1F1C30C16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E1A9A-B424-BE4D-9333-CD8CD2A12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DD10A2-0B5A-214B-851A-FAE114FB5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BB341E-0AD3-1340-8EA1-48FFF751D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23F9B7-7005-3746-AC43-FE7A87D41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7EDC2C-1E28-B84B-8EAB-B8EDB4D73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7253E3-F964-DA4E-BE41-0E2C201D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6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5A149-5E84-A84E-B8FF-9BAC23A54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878B0-2066-6948-A009-125D16BB7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9296DB-C1A2-D04B-B084-C78CE494C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DD0A0E-751F-1340-BB36-E5E39A61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8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A3466-4F05-CD4F-B165-F35734CDF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4E21A-4E93-6645-8B4F-48B99434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2FC9B-6D72-684B-A4CB-498B5BFC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7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21069-9914-7242-9B39-B8D64345E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CD4D-5CA9-0D4A-9B7F-1AEB41518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1DFC16-A75B-9E42-91A6-851CAC1DE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35AF8-6C1A-524C-BC6A-67ACFAF7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5B8B9-6788-EC4B-B817-8F6AFE74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E8BF6-8844-B44C-A258-B1634E19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9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3C88A-6677-AD45-A87A-D7810648B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B8FB9F-A05F-D44B-AB61-B02B60F6BC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8888C-4B2C-3144-93C3-4684CC998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2691B-5F7C-F543-90F7-08BCE1DB9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EA785-EF59-F740-86E8-878F13E5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19CF3-1691-F148-A49C-44C0B9AF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4FEBE9-233B-F348-92BE-1A399A824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60999-0BDC-7C41-A1F0-89326ECCD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697F7-9FCC-6F4E-A6CA-01688A8F5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1F00E-5B60-7E43-92E1-34C19DCE1F29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0AB51-CDE8-1A44-B6F8-FE32F0B81C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A5A97-18D0-0A4E-963F-87CED739F1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44B10-E497-234B-BEA1-B1808D17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6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 /><Relationship Id="rId3" Type="http://schemas.openxmlformats.org/officeDocument/2006/relationships/image" Target="../media/image3.jpeg" /><Relationship Id="rId7" Type="http://schemas.openxmlformats.org/officeDocument/2006/relationships/image" Target="../media/image7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jpeg" /><Relationship Id="rId11" Type="http://schemas.openxmlformats.org/officeDocument/2006/relationships/image" Target="../media/image11.jpeg" /><Relationship Id="rId5" Type="http://schemas.openxmlformats.org/officeDocument/2006/relationships/image" Target="../media/image5.jpeg" /><Relationship Id="rId10" Type="http://schemas.openxmlformats.org/officeDocument/2006/relationships/image" Target="../media/image10.jpeg" /><Relationship Id="rId4" Type="http://schemas.openxmlformats.org/officeDocument/2006/relationships/image" Target="../media/image4.jpeg" /><Relationship Id="rId9" Type="http://schemas.openxmlformats.org/officeDocument/2006/relationships/image" Target="../media/image9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0B2D113-2EAD-914F-ABEB-90641B2C722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8D0904-708B-124F-BCE6-B86C4025F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7036"/>
            <a:ext cx="9144000" cy="2387600"/>
          </a:xfrm>
        </p:spPr>
        <p:txBody>
          <a:bodyPr/>
          <a:lstStyle/>
          <a:p>
            <a:r>
              <a:rPr lang="en-GB" b="1"/>
              <a:t>Welcome</a:t>
            </a:r>
            <a:endParaRPr lang="en-US" b="1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0017FE5-747F-D343-8C4E-0B842DAB1E2C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B81F1-2DA9-8E46-B88B-0730EBB2F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2207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Community Orientation Meet</a:t>
            </a:r>
          </a:p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Part – 1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1EFD6B8-6539-D246-AF31-F222C2EEDC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4497492" y="394934"/>
            <a:ext cx="3197016" cy="31930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261E5FA3-5EF5-9647-8DA3-DA77D3B94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916645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34" y="839624"/>
            <a:ext cx="4035631" cy="84956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5000" b="1" dirty="0"/>
              <a:t>Dreams</a:t>
            </a:r>
            <a:endParaRPr lang="en-US" sz="5000" b="1" dirty="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BE5EFB8-C36A-8644-99B4-90A27C9A9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035" y="839624"/>
            <a:ext cx="4035631" cy="977507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7200" b="1" dirty="0"/>
              <a:t>Regular Needs</a:t>
            </a:r>
            <a:endParaRPr lang="en-US" sz="72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36390E3-3372-244C-930B-AED4F5813E6C}"/>
              </a:ext>
            </a:extLst>
          </p:cNvPr>
          <p:cNvSpPr txBox="1">
            <a:spLocks/>
          </p:cNvSpPr>
          <p:nvPr/>
        </p:nvSpPr>
        <p:spPr>
          <a:xfrm>
            <a:off x="810371" y="2231793"/>
            <a:ext cx="57603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/>
              <a:t>Dream House </a:t>
            </a:r>
          </a:p>
          <a:p>
            <a:r>
              <a:rPr lang="en-GB" sz="2400" b="1" dirty="0"/>
              <a:t>Luxury Car</a:t>
            </a:r>
          </a:p>
          <a:p>
            <a:r>
              <a:rPr lang="en-GB" sz="2400" b="1" dirty="0"/>
              <a:t>Travelling with Family &amp; Friends</a:t>
            </a:r>
          </a:p>
          <a:p>
            <a:r>
              <a:rPr lang="en-GB" sz="2400" b="1" dirty="0"/>
              <a:t>Gold and Jewellery </a:t>
            </a:r>
          </a:p>
          <a:p>
            <a:r>
              <a:rPr lang="en-GB" sz="2400" b="1" dirty="0"/>
              <a:t>Dream Bike</a:t>
            </a:r>
          </a:p>
          <a:p>
            <a:r>
              <a:rPr lang="en-GB" sz="2400" b="1" dirty="0"/>
              <a:t>Children Education</a:t>
            </a:r>
          </a:p>
          <a:p>
            <a:r>
              <a:rPr lang="en-GB" sz="2400" b="1" dirty="0"/>
              <a:t>Spending Time With Friends &amp; Family </a:t>
            </a:r>
          </a:p>
          <a:p>
            <a:r>
              <a:rPr lang="en-GB" sz="2400" b="1" dirty="0"/>
              <a:t>Financially Strong</a:t>
            </a:r>
          </a:p>
          <a:p>
            <a:r>
              <a:rPr lang="en-GB" sz="2400" b="1" dirty="0"/>
              <a:t>Charity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A6CBFAE-16CF-4778-A2D4-E15236F1169A}"/>
              </a:ext>
            </a:extLst>
          </p:cNvPr>
          <p:cNvSpPr txBox="1">
            <a:spLocks/>
          </p:cNvSpPr>
          <p:nvPr/>
        </p:nvSpPr>
        <p:spPr>
          <a:xfrm>
            <a:off x="7391026" y="2231793"/>
            <a:ext cx="32769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/>
              <a:t>Medicine &amp; Food</a:t>
            </a:r>
          </a:p>
          <a:p>
            <a:r>
              <a:rPr lang="en-GB" sz="2400" b="1" dirty="0"/>
              <a:t>Electricity Bill</a:t>
            </a:r>
          </a:p>
          <a:p>
            <a:r>
              <a:rPr lang="en-GB" sz="2400" b="1" dirty="0"/>
              <a:t>Water Bill</a:t>
            </a:r>
          </a:p>
          <a:p>
            <a:r>
              <a:rPr lang="en-GB" sz="2400" b="1" dirty="0"/>
              <a:t>Petrol &amp; LPG</a:t>
            </a:r>
          </a:p>
          <a:p>
            <a:r>
              <a:rPr lang="en-GB" sz="2400" b="1" dirty="0"/>
              <a:t>Mobile Recharge</a:t>
            </a:r>
          </a:p>
          <a:p>
            <a:r>
              <a:rPr lang="en-GB" sz="2400" b="1" dirty="0"/>
              <a:t>Education Fees</a:t>
            </a:r>
          </a:p>
          <a:p>
            <a:r>
              <a:rPr lang="en-GB" sz="2400" b="1" dirty="0"/>
              <a:t>Daily Essentials</a:t>
            </a:r>
          </a:p>
          <a:p>
            <a:r>
              <a:rPr lang="en-GB" sz="2400" b="1" dirty="0"/>
              <a:t>Maintenance Cost</a:t>
            </a:r>
          </a:p>
          <a:p>
            <a:r>
              <a:rPr lang="en-GB" sz="2400" b="1" dirty="0"/>
              <a:t>Festival &amp;</a:t>
            </a:r>
            <a:r>
              <a:rPr lang="en-US" sz="2400" b="1" dirty="0"/>
              <a:t> Function</a:t>
            </a:r>
            <a:endParaRPr lang="en-GB" sz="2400" b="1" dirty="0"/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353A1252-0874-4BF6-8560-15F81403B848}"/>
              </a:ext>
            </a:extLst>
          </p:cNvPr>
          <p:cNvSpPr/>
          <p:nvPr/>
        </p:nvSpPr>
        <p:spPr>
          <a:xfrm>
            <a:off x="5009203" y="555493"/>
            <a:ext cx="1561513" cy="1508791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2535FE1-FAEF-415D-9B2F-0DBCF5502F02}"/>
              </a:ext>
            </a:extLst>
          </p:cNvPr>
          <p:cNvCxnSpPr>
            <a:cxnSpLocks/>
            <a:stCxn id="4" idx="2"/>
          </p:cNvCxnSpPr>
          <p:nvPr/>
        </p:nvCxnSpPr>
        <p:spPr>
          <a:xfrm flipH="1" flipV="1">
            <a:off x="3918857" y="1309888"/>
            <a:ext cx="109034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CBBC2EB-CC0B-4877-B0B1-8C98BC65AEF9}"/>
              </a:ext>
            </a:extLst>
          </p:cNvPr>
          <p:cNvSpPr txBox="1"/>
          <p:nvPr/>
        </p:nvSpPr>
        <p:spPr>
          <a:xfrm>
            <a:off x="5071365" y="1048278"/>
            <a:ext cx="1437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INCOME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4E56585-4A95-4039-BE39-210E6650A1B9}"/>
              </a:ext>
            </a:extLst>
          </p:cNvPr>
          <p:cNvCxnSpPr>
            <a:cxnSpLocks/>
          </p:cNvCxnSpPr>
          <p:nvPr/>
        </p:nvCxnSpPr>
        <p:spPr>
          <a:xfrm flipV="1">
            <a:off x="6570715" y="1309888"/>
            <a:ext cx="109034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243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921" y="585734"/>
            <a:ext cx="4602443" cy="9840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3400" b="1" dirty="0"/>
              <a:t>Current Cash flow…</a:t>
            </a:r>
            <a:endParaRPr lang="en-US" sz="3400" b="1" dirty="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244" y="5672370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BE5EFB8-C36A-8644-99B4-90A27C9A9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6042" y="472002"/>
            <a:ext cx="4273916" cy="1211469"/>
          </a:xfrm>
        </p:spPr>
        <p:txBody>
          <a:bodyPr anchor="ctr"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GB" sz="7200" b="1" dirty="0"/>
              <a:t>Important </a:t>
            </a:r>
            <a:r>
              <a:rPr lang="en-US" sz="7200" b="1" dirty="0"/>
              <a:t>Questions To Ask for Yourself?</a:t>
            </a:r>
            <a:endParaRPr lang="en-GB" sz="72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A6CBFAE-16CF-4778-A2D4-E15236F1169A}"/>
              </a:ext>
            </a:extLst>
          </p:cNvPr>
          <p:cNvSpPr txBox="1">
            <a:spLocks/>
          </p:cNvSpPr>
          <p:nvPr/>
        </p:nvSpPr>
        <p:spPr>
          <a:xfrm>
            <a:off x="6323216" y="1796782"/>
            <a:ext cx="5117255" cy="49581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Dream Cost</a:t>
            </a:r>
          </a:p>
          <a:p>
            <a:r>
              <a:rPr lang="en-GB" b="1" dirty="0"/>
              <a:t>Total Income Earned</a:t>
            </a:r>
          </a:p>
          <a:p>
            <a:r>
              <a:rPr lang="en-GB" b="1" dirty="0"/>
              <a:t>Total Time Spent</a:t>
            </a:r>
          </a:p>
          <a:p>
            <a:r>
              <a:rPr lang="en-GB" b="1" dirty="0"/>
              <a:t>Total Family Size</a:t>
            </a:r>
          </a:p>
          <a:p>
            <a:r>
              <a:rPr lang="en-GB" b="1" dirty="0"/>
              <a:t>Health Management</a:t>
            </a:r>
          </a:p>
          <a:p>
            <a:r>
              <a:rPr lang="en-GB" b="1" dirty="0"/>
              <a:t>Your Present Age</a:t>
            </a:r>
          </a:p>
          <a:p>
            <a:r>
              <a:rPr lang="en-GB" b="1" dirty="0"/>
              <a:t>Your Children Age</a:t>
            </a:r>
          </a:p>
          <a:p>
            <a:r>
              <a:rPr lang="en-GB" b="1" dirty="0"/>
              <a:t>Within How Many Years You Want To Achieve It?</a:t>
            </a:r>
          </a:p>
          <a:p>
            <a:r>
              <a:rPr lang="en-GB" b="1" dirty="0"/>
              <a:t>At What Age You Want to Get Retired?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3998AFA-008B-4454-88CC-13893D2AD9FC}"/>
              </a:ext>
            </a:extLst>
          </p:cNvPr>
          <p:cNvSpPr txBox="1">
            <a:spLocks/>
          </p:cNvSpPr>
          <p:nvPr/>
        </p:nvSpPr>
        <p:spPr>
          <a:xfrm>
            <a:off x="563758" y="1796782"/>
            <a:ext cx="5414970" cy="37888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You start working at the age of 22</a:t>
            </a:r>
          </a:p>
          <a:p>
            <a:r>
              <a:rPr lang="en-GB" b="1" dirty="0"/>
              <a:t>Average working years 40 years</a:t>
            </a:r>
          </a:p>
          <a:p>
            <a:pPr algn="ctr"/>
            <a:r>
              <a:rPr lang="en-GB" b="1" dirty="0"/>
              <a:t>Average Salary = </a:t>
            </a:r>
          </a:p>
          <a:p>
            <a:pPr algn="ctr"/>
            <a:r>
              <a:rPr lang="en-GB" b="1" dirty="0"/>
              <a:t>50000 (Salary) * </a:t>
            </a:r>
          </a:p>
          <a:p>
            <a:pPr algn="ctr"/>
            <a:r>
              <a:rPr lang="en-GB" b="1" dirty="0"/>
              <a:t>12 (Month) *</a:t>
            </a:r>
          </a:p>
          <a:p>
            <a:pPr algn="ctr"/>
            <a:r>
              <a:rPr lang="en-GB" b="1" dirty="0"/>
              <a:t>40 (Years) = 2 Crore 40 Lakhs.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124891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9438"/>
            <a:ext cx="10515600" cy="2494820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9600" b="1"/>
              <a:t>CAN YOU FULLFILL YOUR DREAMS WITH THAT MUCH MONEY?</a:t>
            </a:r>
            <a:endParaRPr lang="en-US" sz="9600" b="1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992430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9438"/>
            <a:ext cx="10515600" cy="2494820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9600" b="1"/>
              <a:t>IF NOT ACCORDING TO YOUR GOAL HOW MUCH INCOME DO YOU NEED?</a:t>
            </a:r>
            <a:endParaRPr lang="en-US" sz="9600" b="1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485697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6381"/>
            <a:ext cx="10515600" cy="373853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4800" b="1" dirty="0"/>
              <a:t>HOW MANY YEARS YOU WANT TO WORK JUST LIKE YOUR PARENTS 35 – 40 YEARS?</a:t>
            </a:r>
          </a:p>
          <a:p>
            <a:pPr marL="0" indent="0" algn="ctr">
              <a:buNone/>
            </a:pPr>
            <a:r>
              <a:rPr lang="en-GB" sz="4800" b="1" dirty="0"/>
              <a:t>(Still with bad debt)</a:t>
            </a:r>
            <a:endParaRPr lang="en-US" sz="4800" b="1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912366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9438"/>
            <a:ext cx="10515600" cy="333348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9600" b="1"/>
              <a:t>OR WORK FOR 5 YEARS AND EARN FOR LIFETIME?</a:t>
            </a:r>
          </a:p>
          <a:p>
            <a:pPr marL="0" indent="0" algn="ctr">
              <a:buNone/>
            </a:pPr>
            <a:r>
              <a:rPr lang="en-GB" sz="9600" b="1"/>
              <a:t>What will you choose?</a:t>
            </a:r>
            <a:endParaRPr lang="en-US" sz="9600" b="1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996161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EBAED8D-54D0-DE48-944E-054DB4D57EB1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7027FF-B85D-324A-B5BA-D8D34F1E9396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371EFC-BC5F-8C41-B4D4-033C0E76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u="sng"/>
              <a:t>India’s Upcoming Business Model</a:t>
            </a:r>
            <a:endParaRPr lang="en-US" sz="4800" b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BE9B6-8BF4-774A-8E8D-D3391FA10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Food Industry – Billion Dollar Industry.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Wellness Industry</a:t>
            </a:r>
            <a:r>
              <a:rPr lang="en-GB" sz="3200" dirty="0"/>
              <a:t> - </a:t>
            </a:r>
            <a:r>
              <a:rPr lang="en-GB" sz="3200" b="1" dirty="0"/>
              <a:t>80,000</a:t>
            </a:r>
            <a:r>
              <a:rPr lang="en-GB" sz="3200" dirty="0"/>
              <a:t> Crore  for 2021 F.Y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Digital Marketing</a:t>
            </a:r>
            <a:r>
              <a:rPr lang="en-GB" sz="3200" dirty="0"/>
              <a:t> - </a:t>
            </a:r>
            <a:r>
              <a:rPr lang="en-GB" sz="3200" b="1" dirty="0"/>
              <a:t>2,00,000</a:t>
            </a:r>
            <a:r>
              <a:rPr lang="en-GB" sz="3200" dirty="0"/>
              <a:t> Crore By 2025 F.Y (Estimated)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Network Marketing </a:t>
            </a:r>
            <a:r>
              <a:rPr lang="en-GB" sz="3200" dirty="0"/>
              <a:t>- </a:t>
            </a:r>
            <a:r>
              <a:rPr lang="en-GB" sz="3200" b="1" dirty="0"/>
              <a:t>64, 500</a:t>
            </a:r>
            <a:r>
              <a:rPr lang="en-GB" sz="3200" dirty="0"/>
              <a:t> Crore By 2025 F.Y (Estimated)</a:t>
            </a:r>
          </a:p>
          <a:p>
            <a:pPr marL="0" indent="0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b="1" dirty="0"/>
              <a:t>95% of the shopping pattern will change to online shopping.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D9DC8FEB-03B9-3142-9858-CA32C8046A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17775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EBAED8D-54D0-DE48-944E-054DB4D57EB1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7027FF-B85D-324A-B5BA-D8D34F1E9396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BE9B6-8BF4-774A-8E8D-D3391FA10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996" y="2379070"/>
            <a:ext cx="10515600" cy="4417801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6000" b="1"/>
              <a:t>Ever You heard day to day Consumption Pattern can change into Income flow, Creates Assets and Passive income for upto next Generations ??</a:t>
            </a:r>
          </a:p>
          <a:p>
            <a:pPr marL="0" indent="0" algn="ctr">
              <a:buNone/>
            </a:pPr>
            <a:r>
              <a:rPr lang="en-GB" sz="6000" b="1"/>
              <a:t>Yes / No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D9DC8FEB-03B9-3142-9858-CA32C8046A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5109037" y="440781"/>
            <a:ext cx="1831519" cy="182924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051145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EBAED8D-54D0-DE48-944E-054DB4D57EB1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7027FF-B85D-324A-B5BA-D8D34F1E9396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BE9B6-8BF4-774A-8E8D-D3391FA10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829" y="1999418"/>
            <a:ext cx="10515600" cy="441780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6000" b="1"/>
              <a:t>According to the new changes adopting will be better</a:t>
            </a:r>
          </a:p>
          <a:p>
            <a:pPr marL="0" indent="0" algn="ctr">
              <a:buNone/>
            </a:pPr>
            <a:r>
              <a:rPr lang="en-GB" sz="6000" b="1"/>
              <a:t>Now or Later?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D9DC8FEB-03B9-3142-9858-CA32C8046A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5109037" y="440781"/>
            <a:ext cx="1831519" cy="182924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87495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EBAED8D-54D0-DE48-944E-054DB4D57EB1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7027FF-B85D-324A-B5BA-D8D34F1E9396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BE9B6-8BF4-774A-8E8D-D3391FA10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829" y="2337136"/>
            <a:ext cx="10515600" cy="4417801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en-GB" sz="6000" b="1"/>
              <a:t>Have you heard that your day to day consumption pattern can change into Income Flow and Create Assets and Passive Income for upto next Generations ?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D9DC8FEB-03B9-3142-9858-CA32C8046A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5109037" y="440781"/>
            <a:ext cx="1831519" cy="182924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7984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7E75B-9C57-464F-BE93-225BEAE81527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7967566-A03A-F94F-AED8-107337C2630C}"/>
              </a:ext>
            </a:extLst>
          </p:cNvPr>
          <p:cNvSpPr/>
          <p:nvPr/>
        </p:nvSpPr>
        <p:spPr>
          <a:xfrm>
            <a:off x="332117" y="24323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B7710B-6822-3E4A-871F-8784A4ACB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46" y="519489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u="sng">
                <a:cs typeface="Arial" panose="020B0604020202020204" pitchFamily="34" charset="0"/>
              </a:rPr>
              <a:t>Five Days Community Plan</a:t>
            </a:r>
            <a:endParaRPr lang="en-US" sz="4800" b="1" u="sng"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5005-DBDB-434F-AE22-F5B7AEE01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309"/>
            <a:ext cx="10515600" cy="4217202"/>
          </a:xfrm>
        </p:spPr>
        <p:txBody>
          <a:bodyPr>
            <a:noAutofit/>
          </a:bodyPr>
          <a:lstStyle/>
          <a:p>
            <a:r>
              <a:rPr lang="en-GB" sz="3600" b="1" dirty="0">
                <a:cs typeface="Arial" panose="020B0604020202020204" pitchFamily="34" charset="0"/>
              </a:rPr>
              <a:t>Part 1 – Introduction</a:t>
            </a:r>
          </a:p>
          <a:p>
            <a:r>
              <a:rPr lang="en-GB" sz="3600" b="1" dirty="0">
                <a:cs typeface="Arial" panose="020B0604020202020204" pitchFamily="34" charset="0"/>
              </a:rPr>
              <a:t>Part 2 – 21</a:t>
            </a:r>
            <a:r>
              <a:rPr lang="en-GB" sz="3600" b="1" baseline="30000" dirty="0">
                <a:cs typeface="Arial" panose="020B0604020202020204" pitchFamily="34" charset="0"/>
              </a:rPr>
              <a:t>st</a:t>
            </a:r>
            <a:r>
              <a:rPr lang="en-GB" sz="3600" b="1" dirty="0">
                <a:cs typeface="Arial" panose="020B0604020202020204" pitchFamily="34" charset="0"/>
              </a:rPr>
              <a:t> Century Business Model </a:t>
            </a:r>
          </a:p>
          <a:p>
            <a:r>
              <a:rPr lang="en-GB" sz="3600" b="1" dirty="0">
                <a:cs typeface="Arial" panose="020B0604020202020204" pitchFamily="34" charset="0"/>
              </a:rPr>
              <a:t>Part 3 –Common Objections &amp; Solutions </a:t>
            </a:r>
          </a:p>
          <a:p>
            <a:r>
              <a:rPr lang="en-GB" sz="3600" b="1" dirty="0">
                <a:cs typeface="Arial" panose="020B0604020202020204" pitchFamily="34" charset="0"/>
              </a:rPr>
              <a:t>Part 4 - Plan &amp; </a:t>
            </a:r>
            <a:r>
              <a:rPr lang="en-GB" sz="3600" b="1" dirty="0" err="1">
                <a:cs typeface="Arial" panose="020B0604020202020204" pitchFamily="34" charset="0"/>
              </a:rPr>
              <a:t>Benifits</a:t>
            </a:r>
            <a:r>
              <a:rPr lang="en-GB" sz="3600" b="1" dirty="0">
                <a:cs typeface="Arial" panose="020B0604020202020204" pitchFamily="34" charset="0"/>
              </a:rPr>
              <a:t> of The Business Model </a:t>
            </a:r>
          </a:p>
          <a:p>
            <a:r>
              <a:rPr lang="en-GB" sz="3600" b="1" dirty="0">
                <a:cs typeface="Arial" panose="020B0604020202020204" pitchFamily="34" charset="0"/>
              </a:rPr>
              <a:t>Part 5 – How to Create Passive Income using the         		System.</a:t>
            </a:r>
          </a:p>
          <a:p>
            <a:endParaRPr lang="en-GB" b="1" dirty="0">
              <a:cs typeface="Arial" panose="020B0604020202020204" pitchFamily="34" charset="0"/>
            </a:endParaRPr>
          </a:p>
          <a:p>
            <a:endParaRPr lang="en-GB" b="1" dirty="0">
              <a:cs typeface="Arial" panose="020B0604020202020204" pitchFamily="34" charset="0"/>
            </a:endParaRPr>
          </a:p>
          <a:p>
            <a:endParaRPr lang="en-GB" b="1" dirty="0">
              <a:cs typeface="Arial" panose="020B0604020202020204" pitchFamily="34" charset="0"/>
            </a:endParaRPr>
          </a:p>
          <a:p>
            <a:endParaRPr lang="en-GB" b="1" dirty="0">
              <a:cs typeface="Arial" panose="020B0604020202020204" pitchFamily="34" charset="0"/>
            </a:endParaRPr>
          </a:p>
          <a:p>
            <a:endParaRPr lang="en-US" b="1" dirty="0">
              <a:cs typeface="Arial" panose="020B0604020202020204" pitchFamily="34" charset="0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3D7BB03B-7C60-DF45-88AB-656C9B89AB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95492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EBAED8D-54D0-DE48-944E-054DB4D57EB1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C7027FF-B85D-324A-B5BA-D8D34F1E9396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BE9B6-8BF4-774A-8E8D-D3391FA10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829" y="2337136"/>
            <a:ext cx="10515600" cy="441780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6000" b="1"/>
              <a:t>Isn’t intresting to know how to save your own money &amp; Earn Wealth without disturbing present profession ?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D9DC8FEB-03B9-3142-9858-CA32C8046A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5109037" y="440781"/>
            <a:ext cx="1831519" cy="182924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785646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32B20EE-1399-EB4A-8BA6-ED0DBB754D6A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DDA20D3-85BE-BB47-91EB-5DC3F6D2A1EA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09E7CC-CFA2-1649-ADC2-0F376FA5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b="1" u="sng" dirty="0"/>
              <a:t>21</a:t>
            </a:r>
            <a:r>
              <a:rPr lang="en-GB" sz="4800" b="1" u="sng" baseline="30000" dirty="0"/>
              <a:t>st</a:t>
            </a:r>
            <a:r>
              <a:rPr lang="en-GB" sz="4800" b="1" u="sng" dirty="0"/>
              <a:t> Century Business Model Gives You</a:t>
            </a:r>
            <a:br>
              <a:rPr lang="en-GB" sz="4800" b="1" u="sng" dirty="0"/>
            </a:br>
            <a:r>
              <a:rPr lang="en-GB" sz="4800" b="1" u="sng" dirty="0"/>
              <a:t>20+ Benefits </a:t>
            </a:r>
            <a:endParaRPr lang="en-US" sz="4800" b="1" u="sng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B7C94B1-FE40-204C-8E69-CD320634E206}"/>
              </a:ext>
            </a:extLst>
          </p:cNvPr>
          <p:cNvSpPr txBox="1">
            <a:spLocks/>
          </p:cNvSpPr>
          <p:nvPr/>
        </p:nvSpPr>
        <p:spPr>
          <a:xfrm>
            <a:off x="838200" y="1915638"/>
            <a:ext cx="5428510" cy="47811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No Investment to Start</a:t>
            </a:r>
          </a:p>
          <a:p>
            <a:r>
              <a:rPr lang="en-US" b="1" dirty="0"/>
              <a:t>No Educational Background to start</a:t>
            </a:r>
          </a:p>
          <a:p>
            <a:r>
              <a:rPr lang="en-US" b="1" dirty="0"/>
              <a:t>No Maintenance Cost</a:t>
            </a:r>
          </a:p>
          <a:p>
            <a:r>
              <a:rPr lang="en-US" b="1" dirty="0"/>
              <a:t>No Equipment Needed</a:t>
            </a:r>
          </a:p>
          <a:p>
            <a:r>
              <a:rPr lang="en-US" b="1" dirty="0"/>
              <a:t>No License or Renewal</a:t>
            </a:r>
            <a:endParaRPr lang="en-GB" b="1" dirty="0"/>
          </a:p>
          <a:p>
            <a:r>
              <a:rPr lang="en-US" b="1" dirty="0"/>
              <a:t>Exponential Growth</a:t>
            </a:r>
            <a:r>
              <a:rPr lang="en-GB" b="1" dirty="0"/>
              <a:t> - </a:t>
            </a:r>
            <a:r>
              <a:rPr lang="en-US" b="1" dirty="0"/>
              <a:t>Fast growth</a:t>
            </a:r>
            <a:endParaRPr lang="en-GB" b="1" dirty="0"/>
          </a:p>
          <a:p>
            <a:r>
              <a:rPr lang="en-US" b="1" dirty="0"/>
              <a:t>Personality Development</a:t>
            </a:r>
          </a:p>
          <a:p>
            <a:r>
              <a:rPr lang="en-US" b="1" dirty="0"/>
              <a:t>Communication Skills</a:t>
            </a:r>
            <a:endParaRPr lang="en-GB" b="1" dirty="0"/>
          </a:p>
          <a:p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FA2641-126C-604F-A004-D4DD9441F92A}"/>
              </a:ext>
            </a:extLst>
          </p:cNvPr>
          <p:cNvSpPr txBox="1"/>
          <p:nvPr/>
        </p:nvSpPr>
        <p:spPr>
          <a:xfrm>
            <a:off x="5925292" y="1690688"/>
            <a:ext cx="508709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D63FA4-8A9B-AE49-890F-505065D9700D}"/>
              </a:ext>
            </a:extLst>
          </p:cNvPr>
          <p:cNvSpPr txBox="1">
            <a:spLocks/>
          </p:cNvSpPr>
          <p:nvPr/>
        </p:nvSpPr>
        <p:spPr>
          <a:xfrm>
            <a:off x="6266710" y="1960560"/>
            <a:ext cx="5583874" cy="47811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Public Speaking Skills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It </a:t>
            </a:r>
            <a:r>
              <a:rPr lang="en-US" b="1" dirty="0"/>
              <a:t>works for our Dreams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National &amp;</a:t>
            </a:r>
            <a:r>
              <a:rPr lang="en-GB" b="1" dirty="0"/>
              <a:t> </a:t>
            </a:r>
            <a:r>
              <a:rPr lang="en-US" b="1" dirty="0"/>
              <a:t>Global </a:t>
            </a:r>
            <a:r>
              <a:rPr lang="en-GB" b="1" dirty="0"/>
              <a:t>Businesses </a:t>
            </a:r>
            <a:r>
              <a:rPr lang="en-US" b="1" dirty="0"/>
              <a:t>Expansion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Creates Employments Opportunity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Education &amp;</a:t>
            </a:r>
            <a:r>
              <a:rPr lang="en-GB" b="1" dirty="0"/>
              <a:t> </a:t>
            </a:r>
            <a:r>
              <a:rPr lang="en-US" b="1" dirty="0"/>
              <a:t>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Time Leverage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Problem Solving Skill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Time Freedom</a:t>
            </a: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E185496A-CA56-3D43-9BE2-958666BAA0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061507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4C83951-115E-1B4A-944C-16B7C03B35E2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F0C9621-CD0E-7A4D-AF97-A53468130FB8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E4A1A-2321-1343-ACDD-3993B3101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829" y="1775469"/>
            <a:ext cx="10515600" cy="4495512"/>
          </a:xfrm>
        </p:spPr>
        <p:txBody>
          <a:bodyPr anchor="ctr">
            <a:noAutofit/>
          </a:bodyPr>
          <a:lstStyle/>
          <a:p>
            <a:r>
              <a:rPr lang="en-US" b="1"/>
              <a:t>Be Your Brand</a:t>
            </a:r>
            <a:endParaRPr lang="en-GB" b="1"/>
          </a:p>
          <a:p>
            <a:r>
              <a:rPr lang="en-US" b="1"/>
              <a:t>Support System from Seniors</a:t>
            </a:r>
            <a:endParaRPr lang="en-GB" b="1"/>
          </a:p>
          <a:p>
            <a:r>
              <a:rPr lang="en-US" b="1"/>
              <a:t>National &amp; </a:t>
            </a:r>
            <a:r>
              <a:rPr lang="en-GB" b="1"/>
              <a:t>International Tour </a:t>
            </a:r>
            <a:endParaRPr lang="en-US" b="1"/>
          </a:p>
          <a:p>
            <a:r>
              <a:rPr lang="en-GB" b="1"/>
              <a:t>Name,</a:t>
            </a:r>
            <a:r>
              <a:rPr lang="en-US" b="1"/>
              <a:t> Fame</a:t>
            </a:r>
            <a:r>
              <a:rPr lang="en-GB" b="1"/>
              <a:t>, </a:t>
            </a:r>
            <a:r>
              <a:rPr lang="en-US" b="1"/>
              <a:t>Recognition &amp; Self Respect</a:t>
            </a:r>
          </a:p>
          <a:p>
            <a:r>
              <a:rPr lang="en-US" b="1"/>
              <a:t>Team Work</a:t>
            </a:r>
            <a:endParaRPr lang="en-GB" b="1"/>
          </a:p>
          <a:p>
            <a:r>
              <a:rPr lang="en-US" b="1"/>
              <a:t>Creating Asset for future</a:t>
            </a:r>
          </a:p>
          <a:p>
            <a:r>
              <a:rPr lang="en-US" b="1"/>
              <a:t>Creating Passive income</a:t>
            </a:r>
          </a:p>
          <a:p>
            <a:r>
              <a:rPr lang="en-US" b="1"/>
              <a:t>Creating Legecy</a:t>
            </a:r>
            <a:endParaRPr lang="en-GB" b="1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E88F59D-B61F-2B4D-B3CD-92B832CB6C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b="1" u="sng"/>
              <a:t>21</a:t>
            </a:r>
            <a:r>
              <a:rPr lang="en-GB" sz="4800" b="1" u="sng" baseline="30000"/>
              <a:t>st</a:t>
            </a:r>
            <a:r>
              <a:rPr lang="en-GB" sz="4800" b="1" u="sng"/>
              <a:t> Century Business Model Gives You</a:t>
            </a:r>
            <a:br>
              <a:rPr lang="en-GB" sz="4800" b="1" u="sng"/>
            </a:br>
            <a:r>
              <a:rPr lang="en-GB" sz="4800" b="1" u="sng"/>
              <a:t>20+ Benefits </a:t>
            </a:r>
            <a:endParaRPr lang="en-US" sz="4800" b="1" u="sn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DBF6B4-5714-104B-8FB3-19A65F0BA46F}"/>
              </a:ext>
            </a:extLst>
          </p:cNvPr>
          <p:cNvSpPr txBox="1"/>
          <p:nvPr/>
        </p:nvSpPr>
        <p:spPr>
          <a:xfrm>
            <a:off x="2546940" y="6054436"/>
            <a:ext cx="709812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b="1" u="sng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en-US" sz="2800" b="1" u="sng">
                <a:solidFill>
                  <a:schemeClr val="accent3">
                    <a:lumMod val="40000"/>
                    <a:lumOff val="60000"/>
                  </a:schemeClr>
                </a:solidFill>
              </a:rPr>
              <a:t>ELECT ANY 3</a:t>
            </a:r>
            <a:r>
              <a:rPr lang="en-GB" sz="2800" b="1" u="sng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b="1" u="sng">
                <a:solidFill>
                  <a:schemeClr val="accent3">
                    <a:lumMod val="40000"/>
                    <a:lumOff val="60000"/>
                  </a:schemeClr>
                </a:solidFill>
              </a:rPr>
              <a:t>WHAT YOU LIKE </a:t>
            </a:r>
            <a:r>
              <a:rPr lang="en-GB" sz="2800" b="1" u="sng">
                <a:solidFill>
                  <a:schemeClr val="accent3">
                    <a:lumMod val="40000"/>
                    <a:lumOff val="60000"/>
                  </a:schemeClr>
                </a:solidFill>
              </a:rPr>
              <a:t>THE </a:t>
            </a:r>
            <a:r>
              <a:rPr lang="en-US" sz="2800" b="1" u="sng">
                <a:solidFill>
                  <a:schemeClr val="accent3">
                    <a:lumMod val="40000"/>
                    <a:lumOff val="60000"/>
                  </a:schemeClr>
                </a:solidFill>
              </a:rPr>
              <a:t>MOST ?</a:t>
            </a:r>
            <a:endParaRPr lang="en-US" sz="280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8">
            <a:extLst>
              <a:ext uri="{FF2B5EF4-FFF2-40B4-BE49-F238E27FC236}">
                <a16:creationId xmlns:a16="http://schemas.microsoft.com/office/drawing/2014/main" id="{5A55E0EC-AA9A-1B4B-870B-330A65C22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532472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829" y="2554469"/>
            <a:ext cx="10515600" cy="2494820"/>
          </a:xfrm>
        </p:spPr>
        <p:txBody>
          <a:bodyPr anchor="ctr"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9600" b="1"/>
              <a:t>What </a:t>
            </a:r>
            <a:r>
              <a:rPr lang="en-GB" sz="9600" b="1"/>
              <a:t>W</a:t>
            </a:r>
            <a:r>
              <a:rPr lang="en-US" sz="9600" b="1"/>
              <a:t>ould </a:t>
            </a:r>
            <a:r>
              <a:rPr lang="en-GB" sz="9600" b="1"/>
              <a:t>B</a:t>
            </a:r>
            <a:r>
              <a:rPr lang="en-US" sz="9600" b="1"/>
              <a:t>e </a:t>
            </a:r>
            <a:r>
              <a:rPr lang="en-GB" sz="9600" b="1"/>
              <a:t>Y</a:t>
            </a:r>
            <a:r>
              <a:rPr lang="en-US" sz="9600" b="1"/>
              <a:t>our </a:t>
            </a:r>
            <a:r>
              <a:rPr lang="en-GB" sz="9600" b="1"/>
              <a:t>B</a:t>
            </a:r>
            <a:r>
              <a:rPr lang="en-US" sz="9600" b="1"/>
              <a:t>iggest Dream </a:t>
            </a:r>
            <a:r>
              <a:rPr lang="en-GB" sz="9600" b="1"/>
              <a:t>I</a:t>
            </a:r>
            <a:r>
              <a:rPr lang="en-US" sz="9600" b="1"/>
              <a:t>n Your </a:t>
            </a:r>
            <a:r>
              <a:rPr lang="en-GB" sz="9600" b="1"/>
              <a:t>L</a:t>
            </a:r>
            <a:r>
              <a:rPr lang="en-US" sz="9600" b="1"/>
              <a:t>ife</a:t>
            </a:r>
            <a:r>
              <a:rPr lang="en-GB" sz="9600" b="1"/>
              <a:t>, I</a:t>
            </a:r>
            <a:r>
              <a:rPr lang="en-US" sz="9600" b="1"/>
              <a:t>f Money </a:t>
            </a:r>
            <a:r>
              <a:rPr lang="en-GB" sz="9600" b="1"/>
              <a:t>A</a:t>
            </a:r>
            <a:r>
              <a:rPr lang="en-US" sz="9600" b="1"/>
              <a:t>nd Time </a:t>
            </a:r>
            <a:r>
              <a:rPr lang="en-GB" sz="9600" b="1"/>
              <a:t>I</a:t>
            </a:r>
            <a:r>
              <a:rPr lang="en-US" sz="9600" b="1"/>
              <a:t>s </a:t>
            </a:r>
            <a:r>
              <a:rPr lang="en-GB" sz="9600" b="1"/>
              <a:t>N</a:t>
            </a:r>
            <a:r>
              <a:rPr lang="en-US" sz="9600" b="1"/>
              <a:t>ot</a:t>
            </a:r>
            <a:r>
              <a:rPr lang="en-GB" sz="9600" b="1"/>
              <a:t> An Issue In Your L</a:t>
            </a:r>
            <a:r>
              <a:rPr lang="en-US" sz="9600" b="1"/>
              <a:t>ife</a:t>
            </a:r>
            <a:r>
              <a:rPr lang="en-GB" sz="9600" b="1"/>
              <a:t>?</a:t>
            </a:r>
            <a:endParaRPr lang="en-US" sz="9600" b="1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56283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9438"/>
            <a:ext cx="10515600" cy="2494820"/>
          </a:xfrm>
        </p:spPr>
        <p:txBody>
          <a:bodyPr anchor="ctr"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GB" sz="9600" b="1"/>
              <a:t>On Your Present Profession Do You Think You Can Achieve ?</a:t>
            </a:r>
          </a:p>
          <a:p>
            <a:pPr marL="0" indent="0" algn="ctr">
              <a:buNone/>
            </a:pPr>
            <a:r>
              <a:rPr lang="en-GB" sz="9600" b="1"/>
              <a:t>(Yes or No)</a:t>
            </a:r>
            <a:endParaRPr lang="en-US" sz="9600" b="1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227178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9438"/>
            <a:ext cx="10515600" cy="2494820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9600" b="1"/>
              <a:t>What are the other options do You have to make it happen ?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158605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9438"/>
            <a:ext cx="10515600" cy="2494820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9600" b="1"/>
              <a:t>If at all by God Forbid if You are unable to Achieve your Goal  how will You feel ??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530522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9438"/>
            <a:ext cx="10515600" cy="2494820"/>
          </a:xfrm>
        </p:spPr>
        <p:txBody>
          <a:bodyPr anchor="ctr"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GB" sz="9600" b="1"/>
              <a:t>Are You Ready To Spend Time To Know and to Make it happen?</a:t>
            </a:r>
          </a:p>
          <a:p>
            <a:pPr marL="0" indent="0" algn="ctr">
              <a:buNone/>
            </a:pPr>
            <a:r>
              <a:rPr lang="en-GB" sz="9600" b="1"/>
              <a:t>(Yes or No)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5065005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8886"/>
            <a:ext cx="8723910" cy="158311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3600" b="1"/>
              <a:t>When we talk about Business Few question May arise in our mind before getting involved with us to start a Business..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FE25D1A-7242-434E-BB77-D5E509EE6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829" y="2352341"/>
            <a:ext cx="10515600" cy="3882204"/>
          </a:xfrm>
        </p:spPr>
        <p:txBody>
          <a:bodyPr anchor="ctr">
            <a:normAutofit fontScale="25000" lnSpcReduction="20000"/>
          </a:bodyPr>
          <a:lstStyle/>
          <a:p>
            <a:r>
              <a:rPr lang="en-GB" sz="9600" b="1"/>
              <a:t>I have no experience</a:t>
            </a:r>
          </a:p>
          <a:p>
            <a:r>
              <a:rPr lang="en-GB" sz="9600" b="1"/>
              <a:t>My parent or family not involved in any business</a:t>
            </a:r>
          </a:p>
          <a:p>
            <a:r>
              <a:rPr lang="en-GB" sz="9600" b="1"/>
              <a:t>I do not have Capital to invest to start</a:t>
            </a:r>
          </a:p>
          <a:p>
            <a:r>
              <a:rPr lang="en-GB" sz="9600" b="1"/>
              <a:t>I don't know to start I don't know whether my family will support</a:t>
            </a:r>
          </a:p>
          <a:p>
            <a:r>
              <a:rPr lang="en-GB" sz="9600" b="1"/>
              <a:t>My background is something different</a:t>
            </a:r>
          </a:p>
          <a:p>
            <a:r>
              <a:rPr lang="en-GB" sz="9600" b="1"/>
              <a:t>We have been employee so far</a:t>
            </a:r>
          </a:p>
          <a:p>
            <a:r>
              <a:rPr lang="en-GB" sz="9600" b="1"/>
              <a:t>Without big investment how it's possible to earn big money</a:t>
            </a:r>
          </a:p>
          <a:p>
            <a:r>
              <a:rPr lang="en-GB" sz="9600" b="1"/>
              <a:t>How it's possible to earn a more income by less working hours</a:t>
            </a:r>
          </a:p>
          <a:p>
            <a:r>
              <a:rPr lang="en-GB" sz="9600" b="1"/>
              <a:t>How it's possible while studying. And many more.....</a:t>
            </a:r>
          </a:p>
        </p:txBody>
      </p:sp>
    </p:spTree>
    <p:extLst>
      <p:ext uri="{BB962C8B-B14F-4D97-AF65-F5344CB8AC3E}">
        <p14:creationId xmlns:p14="http://schemas.microsoft.com/office/powerpoint/2010/main" val="20634287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083AC73-C6DB-7947-80BC-8399C02C9589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BB11CD-A8E1-0648-B223-7DE2C0B751BE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0F73A-0C7F-8648-B51F-DC581A11A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058" y="3666587"/>
            <a:ext cx="10059884" cy="2196317"/>
          </a:xfr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4400" b="1">
                <a:solidFill>
                  <a:schemeClr val="accent3">
                    <a:lumMod val="40000"/>
                    <a:lumOff val="60000"/>
                  </a:schemeClr>
                </a:solidFill>
              </a:rPr>
              <a:t>Do not worry Dreams Creator has all the solutions for you.</a:t>
            </a:r>
            <a:endParaRPr lang="en-GB" sz="44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B97C1561-0272-3A40-BE6C-653D3E6207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4984107" y="495752"/>
            <a:ext cx="2199044" cy="2196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43660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7E75B-9C57-464F-BE93-225BEAE81527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7967566-A03A-F94F-AED8-107337C2630C}"/>
              </a:ext>
            </a:extLst>
          </p:cNvPr>
          <p:cNvSpPr/>
          <p:nvPr/>
        </p:nvSpPr>
        <p:spPr>
          <a:xfrm>
            <a:off x="332117" y="24323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B7710B-6822-3E4A-871F-8784A4ACB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u="sng">
                <a:cs typeface="Arial" panose="020B0604020202020204" pitchFamily="34" charset="0"/>
              </a:rPr>
              <a:t>Who should not join Community </a:t>
            </a:r>
            <a:endParaRPr lang="en-US" sz="4800" b="1" u="sng"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5005-DBDB-434F-AE22-F5B7AEE01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>
                <a:cs typeface="Arial" panose="020B0604020202020204" pitchFamily="34" charset="0"/>
              </a:rPr>
              <a:t>Someone who is not teachable.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cs typeface="Arial" panose="020B0604020202020204" pitchFamily="34" charset="0"/>
              </a:rPr>
              <a:t>Someone who wants to become billionaire overnight.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cs typeface="Arial" panose="020B0604020202020204" pitchFamily="34" charset="0"/>
              </a:rPr>
              <a:t>Someone who doesn’t have supporting nature.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cs typeface="Arial" panose="020B0604020202020204" pitchFamily="34" charset="0"/>
              </a:rPr>
              <a:t>Someone who don’t love helping others.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cs typeface="Arial" panose="020B0604020202020204" pitchFamily="34" charset="0"/>
              </a:rPr>
              <a:t>Some one who feels money is more important than education. </a:t>
            </a:r>
          </a:p>
          <a:p>
            <a:pPr marL="514350" indent="-514350">
              <a:buFont typeface="+mj-lt"/>
              <a:buAutoNum type="arabicPeriod"/>
            </a:pPr>
            <a:endParaRPr lang="en-GB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cs typeface="Arial" panose="020B0604020202020204" pitchFamily="34" charset="0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3D7BB03B-7C60-DF45-88AB-656C9B89AB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49630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083AC73-C6DB-7947-80BC-8399C02C9589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BB11CD-A8E1-0648-B223-7DE2C0B751BE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325FBC-B9EA-7E4E-849D-3A423FD5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829" y="798079"/>
            <a:ext cx="10515600" cy="1094551"/>
          </a:xfrm>
        </p:spPr>
        <p:txBody>
          <a:bodyPr>
            <a:normAutofit/>
          </a:bodyPr>
          <a:lstStyle/>
          <a:p>
            <a:pPr algn="ctr"/>
            <a:r>
              <a:rPr lang="en-GB" sz="6000" b="1" u="sng">
                <a:latin typeface="+mn-lt"/>
              </a:rPr>
              <a:t>What’s Next</a:t>
            </a:r>
            <a:endParaRPr lang="en-US" sz="6000" b="1" u="sng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0F73A-0C7F-8648-B51F-DC581A11A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058" y="2769054"/>
            <a:ext cx="10059884" cy="3723821"/>
          </a:xfr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Let us discuss the 21</a:t>
            </a:r>
            <a:r>
              <a:rPr lang="en-GB" sz="4400" b="1" baseline="30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st</a:t>
            </a:r>
            <a:r>
              <a:rPr lang="en-GB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4400" b="1">
                <a:solidFill>
                  <a:schemeClr val="accent3">
                    <a:lumMod val="40000"/>
                    <a:lumOff val="60000"/>
                  </a:schemeClr>
                </a:solidFill>
              </a:rPr>
              <a:t>Century Business </a:t>
            </a:r>
            <a:r>
              <a:rPr lang="en-GB" sz="4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Model.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B97C1561-0272-3A40-BE6C-653D3E6207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495751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03241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754F954-CDE0-3B45-B50C-52B4FE0B2659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752DFD8-10E0-4E47-8B08-3D74FDDC3E26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640179-D909-8944-AED7-AEB87DC8E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>
                <a:cs typeface="Arial" panose="020B0604020202020204" pitchFamily="34" charset="0"/>
              </a:rPr>
              <a:t>Who can be a part of the community?</a:t>
            </a:r>
            <a:endParaRPr lang="en-US" b="1" u="sng"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513B8-A85B-704B-A629-FD52C56FF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139" y="3369108"/>
            <a:ext cx="1774263" cy="53478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/>
              <a:t>HOUSEWIFE</a:t>
            </a:r>
            <a:endParaRPr lang="en-US" b="1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73B816AC-47F3-0640-93BB-E266B42D23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79F90676-9874-D741-9C2A-EB772FF01A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610" y="4358521"/>
            <a:ext cx="1440000" cy="1440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C9D60026-B543-C44D-964F-8D04DDDCCE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1" y="1690688"/>
            <a:ext cx="1440000" cy="145437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10">
            <a:extLst>
              <a:ext uri="{FF2B5EF4-FFF2-40B4-BE49-F238E27FC236}">
                <a16:creationId xmlns:a16="http://schemas.microsoft.com/office/drawing/2014/main" id="{DDC7E9A0-625E-494A-816B-7ED1840590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284" y="1690688"/>
            <a:ext cx="1400400" cy="143902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5F6BF932-0EFC-8942-91D9-A282A6D6F79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" b="7669"/>
          <a:stretch/>
        </p:blipFill>
        <p:spPr>
          <a:xfrm>
            <a:off x="3562214" y="4369746"/>
            <a:ext cx="1443600" cy="14399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C6F06CC5-AEAE-2C47-B5E0-2D4FD923463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59" y="1690688"/>
            <a:ext cx="1375037" cy="1440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id="{ED57A7E9-09AD-B84B-8D2B-321D557231B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977" y="4276290"/>
            <a:ext cx="1440000" cy="154125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Picture 15">
            <a:extLst>
              <a:ext uri="{FF2B5EF4-FFF2-40B4-BE49-F238E27FC236}">
                <a16:creationId xmlns:a16="http://schemas.microsoft.com/office/drawing/2014/main" id="{329144BE-6D60-E742-A84C-FB2F8B225B0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013" y="1690199"/>
            <a:ext cx="1486851" cy="1440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6A8E2D-0E21-6C49-BB0B-8BD0848D7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694" y="5949846"/>
            <a:ext cx="1393831" cy="619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/>
              <a:t>STUDENT</a:t>
            </a:r>
            <a:endParaRPr lang="en-US" sz="2400" b="1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3DCBBF60-C517-524B-8F1A-4C3562F5A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578" y="3369108"/>
            <a:ext cx="2142397" cy="358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/>
              <a:t>BUSINESS MAN</a:t>
            </a:r>
            <a:endParaRPr lang="en-US" sz="2400" b="1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22DD3712-CDB0-A840-87AE-CEF17F7FE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214" y="5949846"/>
            <a:ext cx="1268323" cy="393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/>
              <a:t>RETIRED </a:t>
            </a:r>
            <a:endParaRPr lang="en-US" sz="2400" b="1"/>
          </a:p>
        </p:txBody>
      </p:sp>
      <p:pic>
        <p:nvPicPr>
          <p:cNvPr id="22" name="Picture 22">
            <a:extLst>
              <a:ext uri="{FF2B5EF4-FFF2-40B4-BE49-F238E27FC236}">
                <a16:creationId xmlns:a16="http://schemas.microsoft.com/office/drawing/2014/main" id="{C853F9DA-568E-E74E-A99D-AE20FFBF19B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518" y="3257765"/>
            <a:ext cx="801873" cy="83579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3A963C7-3F1F-3641-8736-176BC00A6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279" y="3369107"/>
            <a:ext cx="2224409" cy="358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/>
              <a:t>PROFESSIONAL</a:t>
            </a:r>
            <a:endParaRPr lang="en-US" sz="2400" b="1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039B189-F785-8048-B35D-4EC88172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482" y="5984990"/>
            <a:ext cx="1440001" cy="358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/>
              <a:t>DISABLED</a:t>
            </a:r>
            <a:endParaRPr lang="en-US" sz="2400" b="1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AEBB4957-3970-C748-B7E1-C6C01D471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7013" y="3394456"/>
            <a:ext cx="1825997" cy="307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/>
              <a:t>DREAMERS</a:t>
            </a:r>
            <a:endParaRPr lang="en-US" sz="2400" b="1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5EF5035-BE03-2341-936C-063D9BCD0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2360" y="5967418"/>
            <a:ext cx="1393831" cy="358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/>
              <a:t>FARMERS </a:t>
            </a:r>
            <a:endParaRPr lang="en-US" sz="2400" b="1"/>
          </a:p>
        </p:txBody>
      </p:sp>
      <p:pic>
        <p:nvPicPr>
          <p:cNvPr id="16" name="Picture 17">
            <a:extLst>
              <a:ext uri="{FF2B5EF4-FFF2-40B4-BE49-F238E27FC236}">
                <a16:creationId xmlns:a16="http://schemas.microsoft.com/office/drawing/2014/main" id="{B6E3A7C9-6241-054C-A2F8-4F20B7EAE2E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874" y="4324691"/>
            <a:ext cx="2135283" cy="150766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35008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7E75B-9C57-464F-BE93-225BEAE81527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7967566-A03A-F94F-AED8-107337C2630C}"/>
              </a:ext>
            </a:extLst>
          </p:cNvPr>
          <p:cNvSpPr/>
          <p:nvPr/>
        </p:nvSpPr>
        <p:spPr>
          <a:xfrm>
            <a:off x="332117" y="24323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B7710B-6822-3E4A-871F-8784A4ACB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u="sng">
                <a:cs typeface="Arial" panose="020B0604020202020204" pitchFamily="34" charset="0"/>
              </a:rPr>
              <a:t>What is the community about?</a:t>
            </a:r>
            <a:endParaRPr lang="en-US" sz="4800" b="1" u="sng"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5005-DBDB-434F-AE22-F5B7AEE01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802186"/>
          </a:xfrm>
        </p:spPr>
        <p:txBody>
          <a:bodyPr>
            <a:normAutofit fontScale="92500" lnSpcReduction="10000"/>
          </a:bodyPr>
          <a:lstStyle/>
          <a:p>
            <a:r>
              <a:rPr lang="en-GB" sz="3500" b="1" u="sng" dirty="0">
                <a:cs typeface="Arial" panose="020B0604020202020204" pitchFamily="34" charset="0"/>
              </a:rPr>
              <a:t>Introduction</a:t>
            </a:r>
            <a:r>
              <a:rPr lang="en-GB" b="1" dirty="0">
                <a:cs typeface="Arial" panose="020B0604020202020204" pitchFamily="34" charset="0"/>
              </a:rPr>
              <a:t> </a:t>
            </a:r>
          </a:p>
          <a:p>
            <a:r>
              <a:rPr lang="en-GB" b="1" dirty="0">
                <a:cs typeface="Arial" panose="020B0604020202020204" pitchFamily="34" charset="0"/>
              </a:rPr>
              <a:t>Dreams Creator is a community to connect people all across India and abroad and help people to generate an extra income flow.</a:t>
            </a:r>
          </a:p>
          <a:p>
            <a:endParaRPr lang="en-GB" b="1" dirty="0">
              <a:cs typeface="Arial" panose="020B0604020202020204" pitchFamily="34" charset="0"/>
            </a:endParaRPr>
          </a:p>
          <a:p>
            <a:r>
              <a:rPr lang="en-GB" sz="3500" b="1" u="sng" dirty="0">
                <a:cs typeface="Arial" panose="020B0604020202020204" pitchFamily="34" charset="0"/>
              </a:rPr>
              <a:t>Purpose</a:t>
            </a:r>
          </a:p>
          <a:p>
            <a:r>
              <a:rPr lang="en-GB" b="1" dirty="0">
                <a:cs typeface="Arial" panose="020B0604020202020204" pitchFamily="34" charset="0"/>
              </a:rPr>
              <a:t>To help all kind of people to live a life of economy, health and time freedom by developing their skills.</a:t>
            </a:r>
          </a:p>
          <a:p>
            <a:endParaRPr lang="en-GB" b="1" dirty="0">
              <a:cs typeface="Arial" panose="020B0604020202020204" pitchFamily="34" charset="0"/>
            </a:endParaRPr>
          </a:p>
          <a:p>
            <a:r>
              <a:rPr lang="en-GB" sz="3500" b="1" u="sng" dirty="0">
                <a:cs typeface="Arial" panose="020B0604020202020204" pitchFamily="34" charset="0"/>
              </a:rPr>
              <a:t>Mission</a:t>
            </a:r>
            <a:r>
              <a:rPr lang="en-GB" b="1" dirty="0">
                <a:cs typeface="Arial" panose="020B0604020202020204" pitchFamily="34" charset="0"/>
              </a:rPr>
              <a:t> </a:t>
            </a:r>
          </a:p>
          <a:p>
            <a:r>
              <a:rPr lang="en-GB" b="1" dirty="0">
                <a:cs typeface="Arial" panose="020B0604020202020204" pitchFamily="34" charset="0"/>
              </a:rPr>
              <a:t>To help 1000+ people earn a 6 digit income and to make one of the biggest community.</a:t>
            </a:r>
            <a:endParaRPr lang="en-US" b="1" dirty="0">
              <a:cs typeface="Arial" panose="020B0604020202020204" pitchFamily="34" charset="0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3D7BB03B-7C60-DF45-88AB-656C9B89AB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27CECCBF-3F7F-3640-BDF7-35FDA1DAA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0960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8002C-C2B8-4F7C-8EE4-57C8A3DA9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157" y="105769"/>
            <a:ext cx="6515686" cy="6646461"/>
          </a:xfrm>
        </p:spPr>
      </p:pic>
    </p:spTree>
    <p:extLst>
      <p:ext uri="{BB962C8B-B14F-4D97-AF65-F5344CB8AC3E}">
        <p14:creationId xmlns:p14="http://schemas.microsoft.com/office/powerpoint/2010/main" val="4280260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B82E24-18E5-294B-9981-B0E25445F71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709423F-3ADB-054C-A89C-9DEB47C4CF81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95B1F9-D9AB-314D-97EC-F1894CE33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u="sng"/>
              <a:t>Why we need this community?</a:t>
            </a:r>
            <a:endParaRPr lang="en-US" sz="4800" b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3A67D-7661-3247-B206-6B78556CB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312"/>
            <a:ext cx="4824353" cy="5203752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Students Full Time Study</a:t>
            </a:r>
          </a:p>
          <a:p>
            <a:r>
              <a:rPr lang="en-GB" b="1" dirty="0"/>
              <a:t>No Part Time Job</a:t>
            </a:r>
          </a:p>
          <a:p>
            <a:r>
              <a:rPr lang="en-GB" b="1" dirty="0"/>
              <a:t>Wasting Time On Mobile Phone</a:t>
            </a:r>
          </a:p>
          <a:p>
            <a:r>
              <a:rPr lang="en-GB" b="1" dirty="0"/>
              <a:t>Low Skill Development</a:t>
            </a:r>
          </a:p>
          <a:p>
            <a:r>
              <a:rPr lang="en-GB" b="1" dirty="0"/>
              <a:t>No Personal Development </a:t>
            </a:r>
          </a:p>
          <a:p>
            <a:r>
              <a:rPr lang="en-GB" b="1" dirty="0"/>
              <a:t>Lack of Communication Skills</a:t>
            </a:r>
          </a:p>
          <a:p>
            <a:r>
              <a:rPr lang="en-GB" b="1" dirty="0"/>
              <a:t>Un identifying Self Skills</a:t>
            </a:r>
          </a:p>
          <a:p>
            <a:r>
              <a:rPr lang="en-GB" b="1" dirty="0"/>
              <a:t>No Time Freedom</a:t>
            </a:r>
          </a:p>
          <a:p>
            <a:r>
              <a:rPr lang="en-GB" b="1" dirty="0"/>
              <a:t>No Family Bonding</a:t>
            </a:r>
          </a:p>
          <a:p>
            <a:r>
              <a:rPr lang="en-GB" b="1" dirty="0"/>
              <a:t>Unfulfilled dreams and goals</a:t>
            </a:r>
          </a:p>
          <a:p>
            <a:r>
              <a:rPr lang="en-GB" b="1" dirty="0"/>
              <a:t>Getting Into Bad Habits</a:t>
            </a:r>
          </a:p>
          <a:p>
            <a:r>
              <a:rPr lang="en-GB" b="1" dirty="0"/>
              <a:t>Unaware of Passive Income</a:t>
            </a:r>
            <a:endParaRPr lang="en-US" b="1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014A5F96-E415-BA46-89BE-93B77CFFC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941" y="3158378"/>
            <a:ext cx="1801210" cy="1937151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BA1F6DD3-2ED2-B44E-88BF-BF17779760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D9DD5C8-211C-4877-BC35-59525E52458F}"/>
              </a:ext>
            </a:extLst>
          </p:cNvPr>
          <p:cNvSpPr txBox="1">
            <a:spLocks/>
          </p:cNvSpPr>
          <p:nvPr/>
        </p:nvSpPr>
        <p:spPr>
          <a:xfrm>
            <a:off x="5685459" y="1519312"/>
            <a:ext cx="5668341" cy="52037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Mental Health</a:t>
            </a:r>
          </a:p>
          <a:p>
            <a:r>
              <a:rPr lang="en-GB" b="1" dirty="0"/>
              <a:t>Stress</a:t>
            </a:r>
          </a:p>
          <a:p>
            <a:r>
              <a:rPr lang="en-GB" b="1" dirty="0"/>
              <a:t>Bad Debt</a:t>
            </a:r>
          </a:p>
          <a:p>
            <a:r>
              <a:rPr lang="en-US" b="1" dirty="0"/>
              <a:t>Work Environment For Female &amp; Male</a:t>
            </a:r>
          </a:p>
          <a:p>
            <a:r>
              <a:rPr lang="en-US" b="1" dirty="0"/>
              <a:t>Choosing Your Time</a:t>
            </a:r>
          </a:p>
          <a:p>
            <a:r>
              <a:rPr lang="en-US" b="1" dirty="0"/>
              <a:t>Choosing Your people</a:t>
            </a:r>
          </a:p>
          <a:p>
            <a:r>
              <a:rPr lang="en-US" b="1" dirty="0"/>
              <a:t>Choosing Your Place</a:t>
            </a:r>
            <a:endParaRPr lang="en-GB" b="1" dirty="0"/>
          </a:p>
          <a:p>
            <a:r>
              <a:rPr lang="en-GB" b="1" dirty="0"/>
              <a:t>Lack of Health Awareness</a:t>
            </a:r>
          </a:p>
          <a:p>
            <a:r>
              <a:rPr lang="en-GB" b="1" dirty="0"/>
              <a:t>Borrowing Education Loan</a:t>
            </a:r>
          </a:p>
          <a:p>
            <a:r>
              <a:rPr lang="en-GB" b="1" dirty="0"/>
              <a:t>Lack of Financial Knowledge</a:t>
            </a:r>
          </a:p>
          <a:p>
            <a:r>
              <a:rPr lang="en-GB" b="1" dirty="0"/>
              <a:t>Flexible Working Hours</a:t>
            </a:r>
          </a:p>
          <a:p>
            <a:r>
              <a:rPr lang="en-US" b="1" dirty="0"/>
              <a:t>Lack of Management Skills</a:t>
            </a:r>
          </a:p>
        </p:txBody>
      </p:sp>
    </p:spTree>
    <p:extLst>
      <p:ext uri="{BB962C8B-B14F-4D97-AF65-F5344CB8AC3E}">
        <p14:creationId xmlns:p14="http://schemas.microsoft.com/office/powerpoint/2010/main" val="389787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A028986-24AC-AD47-8D5C-5B9E8A98B69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298861C-3E9F-C14B-B4D0-30656FC141E1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C693DF-0679-B742-9759-64E81F87D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u="sng"/>
              <a:t>About MWW</a:t>
            </a:r>
            <a:endParaRPr lang="en-US" sz="4800" b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23B61-AA8D-DD4A-9184-75BFBEEB9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Dreams Creator community is associated with Millionaire World Wide education system with help of 21st century business model.</a:t>
            </a:r>
            <a:endParaRPr lang="en-US" b="1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9F265641-27E5-F440-AE1C-0A14FB51D7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664354" y="3254766"/>
            <a:ext cx="3171701" cy="316776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B11518B-5E54-1643-80A8-84030CD98FC8}"/>
              </a:ext>
            </a:extLst>
          </p:cNvPr>
          <p:cNvSpPr/>
          <p:nvPr/>
        </p:nvSpPr>
        <p:spPr>
          <a:xfrm>
            <a:off x="5923314" y="2934010"/>
            <a:ext cx="345374" cy="371786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EFF9579A-A9A8-B641-B6BC-14F1D0BC03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157" y="2843442"/>
            <a:ext cx="3671803" cy="367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737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A5FCA1-7358-2D48-8CFE-6A2C49F4DBAE}"/>
              </a:ext>
            </a:extLst>
          </p:cNvPr>
          <p:cNvSpPr/>
          <p:nvPr/>
        </p:nvSpPr>
        <p:spPr>
          <a:xfrm>
            <a:off x="-11453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0E956B8-BD46-B049-9957-F00C3C9BB10D}"/>
              </a:ext>
            </a:extLst>
          </p:cNvPr>
          <p:cNvSpPr/>
          <p:nvPr/>
        </p:nvSpPr>
        <p:spPr>
          <a:xfrm>
            <a:off x="331200" y="280344"/>
            <a:ext cx="11504859" cy="63715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6EFF-7362-3648-A9FB-11DE4148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9438"/>
            <a:ext cx="10515600" cy="2494820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GB" sz="9600" b="1"/>
              <a:t>WHO AM I?</a:t>
            </a:r>
            <a:br>
              <a:rPr lang="en-GB" sz="9600" b="1"/>
            </a:br>
            <a:r>
              <a:rPr lang="en-GB" sz="9600" b="1"/>
              <a:t>WHAT IS MY ROLE?</a:t>
            </a:r>
            <a:endParaRPr lang="en-US" sz="9600" b="1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6685ED6-8A31-FC4E-823A-2EEB500CE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8" b="-553"/>
          <a:stretch/>
        </p:blipFill>
        <p:spPr>
          <a:xfrm>
            <a:off x="10008352" y="365125"/>
            <a:ext cx="1636322" cy="16342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3BB1CED1-050C-1844-A76D-D08D251D6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5604341"/>
            <a:ext cx="713628" cy="713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716034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875</Words>
  <Application>Microsoft Office PowerPoint</Application>
  <PresentationFormat>Widescreen</PresentationFormat>
  <Paragraphs>159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Welcome</vt:lpstr>
      <vt:lpstr>Five Days Community Plan</vt:lpstr>
      <vt:lpstr>Who should not join Community </vt:lpstr>
      <vt:lpstr>Who can be a part of the community?</vt:lpstr>
      <vt:lpstr>What is the community about?</vt:lpstr>
      <vt:lpstr>PowerPoint Presentation</vt:lpstr>
      <vt:lpstr>Why we need this community?</vt:lpstr>
      <vt:lpstr>About MWW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India’s Upcoming Business Model</vt:lpstr>
      <vt:lpstr>PowerPoint Presentation</vt:lpstr>
      <vt:lpstr>PowerPoint Presentation</vt:lpstr>
      <vt:lpstr>PowerPoint Presentation</vt:lpstr>
      <vt:lpstr>PowerPoint Presentation</vt:lpstr>
      <vt:lpstr>21st Century Business Model Gives You 20+ Benefits </vt:lpstr>
      <vt:lpstr>21st Century Business Model Gives You 20+ Benefits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What’s Next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yusuf shaikh</dc:creator>
  <cp:lastModifiedBy>Unknown User</cp:lastModifiedBy>
  <cp:revision>38</cp:revision>
  <dcterms:created xsi:type="dcterms:W3CDTF">2021-08-05T08:45:56Z</dcterms:created>
  <dcterms:modified xsi:type="dcterms:W3CDTF">2022-02-01T11:18:21Z</dcterms:modified>
</cp:coreProperties>
</file>